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324" r:id="rId5"/>
    <p:sldId id="323" r:id="rId6"/>
    <p:sldId id="340" r:id="rId7"/>
    <p:sldId id="330" r:id="rId8"/>
    <p:sldId id="337" r:id="rId9"/>
    <p:sldId id="338" r:id="rId10"/>
    <p:sldId id="331" r:id="rId11"/>
    <p:sldId id="322" r:id="rId12"/>
    <p:sldId id="292" r:id="rId13"/>
    <p:sldId id="295" r:id="rId14"/>
    <p:sldId id="306" r:id="rId15"/>
    <p:sldId id="307" r:id="rId16"/>
    <p:sldId id="308" r:id="rId17"/>
    <p:sldId id="309" r:id="rId18"/>
    <p:sldId id="310" r:id="rId19"/>
    <p:sldId id="311" r:id="rId20"/>
    <p:sldId id="312" r:id="rId21"/>
    <p:sldId id="313" r:id="rId22"/>
    <p:sldId id="332" r:id="rId23"/>
    <p:sldId id="335" r:id="rId24"/>
    <p:sldId id="347" r:id="rId25"/>
    <p:sldId id="339" r:id="rId26"/>
    <p:sldId id="341" r:id="rId27"/>
    <p:sldId id="344" r:id="rId28"/>
    <p:sldId id="342" r:id="rId29"/>
    <p:sldId id="343" r:id="rId30"/>
    <p:sldId id="334" r:id="rId31"/>
    <p:sldId id="345" r:id="rId32"/>
    <p:sldId id="352" r:id="rId33"/>
    <p:sldId id="280" r:id="rId34"/>
    <p:sldId id="264" r:id="rId35"/>
    <p:sldId id="336" r:id="rId36"/>
    <p:sldId id="354" r:id="rId37"/>
    <p:sldId id="351" r:id="rId38"/>
    <p:sldId id="346" r:id="rId39"/>
    <p:sldId id="35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F6193-7A33-48FF-9669-0C20BA9B4AEE}" v="2" dt="2022-04-29T16:43:50.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7A76E1-CEA3-4360-ADD3-C74F664B1810}"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77286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A76E1-CEA3-4360-ADD3-C74F664B1810}"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9032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A76E1-CEA3-4360-ADD3-C74F664B1810}"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72271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7A76E1-CEA3-4360-ADD3-C74F664B1810}"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64412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7A76E1-CEA3-4360-ADD3-C74F664B1810}"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118670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7A76E1-CEA3-4360-ADD3-C74F664B1810}"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349160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7A76E1-CEA3-4360-ADD3-C74F664B1810}"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237615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7A76E1-CEA3-4360-ADD3-C74F664B1810}"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4284721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A76E1-CEA3-4360-ADD3-C74F664B1810}"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14984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7A76E1-CEA3-4360-ADD3-C74F664B1810}"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13335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7A76E1-CEA3-4360-ADD3-C74F664B1810}"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AB9C7-8466-444B-ACF7-AFD2DEEDCC2C}" type="slidenum">
              <a:rPr lang="en-US" smtClean="0"/>
              <a:t>‹#›</a:t>
            </a:fld>
            <a:endParaRPr lang="en-US"/>
          </a:p>
        </p:txBody>
      </p:sp>
    </p:spTree>
    <p:extLst>
      <p:ext uri="{BB962C8B-B14F-4D97-AF65-F5344CB8AC3E}">
        <p14:creationId xmlns:p14="http://schemas.microsoft.com/office/powerpoint/2010/main" val="80949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A76E1-CEA3-4360-ADD3-C74F664B1810}" type="datetimeFigureOut">
              <a:rPr lang="en-US" smtClean="0"/>
              <a:t>5/3/2022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AB9C7-8466-444B-ACF7-AFD2DEEDCC2C}" type="slidenum">
              <a:rPr lang="en-US" smtClean="0"/>
              <a:t>‹#›</a:t>
            </a:fld>
            <a:endParaRPr lang="en-US"/>
          </a:p>
        </p:txBody>
      </p:sp>
    </p:spTree>
    <p:extLst>
      <p:ext uri="{BB962C8B-B14F-4D97-AF65-F5344CB8AC3E}">
        <p14:creationId xmlns:p14="http://schemas.microsoft.com/office/powerpoint/2010/main" val="5420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C:\NEW%20EXPRESSIONS%20REPORTS,%20STORIES,%20ETC\New%20Expressions%20booklet%20revised.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ofchrist.org/online-ministri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ofchrist.org/online-ministr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C:\NEW%20EXPRESSIONS%20REPORTS,%20STORIES,%20ETC\New%20Expressions%20booklet%20revised.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_IXYvVEXIp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_IXYvVEXIp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07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latin typeface="Bookman Old Style" panose="02050604050505020204" pitchFamily="18" charset="0"/>
              </a:rPr>
              <a:t>The Paul model</a:t>
            </a:r>
          </a:p>
          <a:p>
            <a:pPr lvl="1"/>
            <a:r>
              <a:rPr lang="en-US" sz="3200" dirty="0">
                <a:latin typeface="Bookman Old Style" panose="02050604050505020204" pitchFamily="18" charset="0"/>
              </a:rPr>
              <a:t>I have become all things to all people, that I might </a:t>
            </a:r>
            <a:r>
              <a:rPr lang="en-US" sz="3200" b="1" i="1" dirty="0">
                <a:latin typeface="Bookman Old Style" panose="02050604050505020204" pitchFamily="18" charset="0"/>
              </a:rPr>
              <a:t>by all means </a:t>
            </a:r>
            <a:r>
              <a:rPr lang="en-US" sz="3200" dirty="0">
                <a:latin typeface="Bookman Old Style" panose="02050604050505020204" pitchFamily="18" charset="0"/>
              </a:rPr>
              <a:t>save some. I do it all for the sake of the gospel, so that I may share in its blessings. </a:t>
            </a:r>
            <a:r>
              <a:rPr lang="en-US" sz="2400" dirty="0">
                <a:latin typeface="Bookman Old Style" panose="02050604050505020204" pitchFamily="18" charset="0"/>
              </a:rPr>
              <a:t>--1 Cor 9:22-23 (NRSV)</a:t>
            </a:r>
          </a:p>
        </p:txBody>
      </p:sp>
    </p:spTree>
    <p:extLst>
      <p:ext uri="{BB962C8B-B14F-4D97-AF65-F5344CB8AC3E}">
        <p14:creationId xmlns:p14="http://schemas.microsoft.com/office/powerpoint/2010/main" val="28300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marL="0" indent="0">
              <a:spcBef>
                <a:spcPts val="0"/>
              </a:spcBef>
              <a:buNone/>
            </a:pPr>
            <a:r>
              <a:rPr lang="en-US" sz="3600" dirty="0">
                <a:latin typeface="Bookman Old Style" panose="02050604050505020204" pitchFamily="18" charset="0"/>
              </a:rPr>
              <a:t>A contemporary model</a:t>
            </a:r>
          </a:p>
          <a:p>
            <a:pPr marL="0" indent="0">
              <a:spcBef>
                <a:spcPts val="0"/>
              </a:spcBef>
              <a:buNone/>
            </a:pPr>
            <a:endParaRPr lang="en-US" sz="3600" dirty="0">
              <a:latin typeface="Bookman Old Style" panose="02050604050505020204" pitchFamily="18" charset="0"/>
            </a:endParaRPr>
          </a:p>
          <a:p>
            <a:pPr marL="0" indent="0" algn="ctr">
              <a:spcBef>
                <a:spcPts val="0"/>
              </a:spcBef>
              <a:buNone/>
            </a:pPr>
            <a:r>
              <a:rPr lang="en-US" sz="5400" dirty="0"/>
              <a:t>“Let’s be honest…</a:t>
            </a:r>
          </a:p>
          <a:p>
            <a:pPr marL="0" indent="0" algn="ctr">
              <a:spcBef>
                <a:spcPts val="0"/>
              </a:spcBef>
              <a:buNone/>
            </a:pPr>
            <a:r>
              <a:rPr lang="en-US" sz="5400" dirty="0"/>
              <a:t>churches are dying.”</a:t>
            </a:r>
          </a:p>
          <a:p>
            <a:pPr marL="0" indent="0" algn="ctr">
              <a:spcBef>
                <a:spcPts val="0"/>
              </a:spcBef>
              <a:buNone/>
            </a:pPr>
            <a:endParaRPr lang="en-US" sz="5400" dirty="0"/>
          </a:p>
          <a:p>
            <a:pPr marL="0" indent="0">
              <a:buNone/>
            </a:pPr>
            <a:r>
              <a:rPr lang="en-US" dirty="0"/>
              <a:t>John </a:t>
            </a:r>
            <a:r>
              <a:rPr lang="en-US" dirty="0" err="1"/>
              <a:t>Dorhauer</a:t>
            </a:r>
            <a:r>
              <a:rPr lang="en-US" dirty="0"/>
              <a:t>, </a:t>
            </a:r>
            <a:r>
              <a:rPr lang="en-US" i="1" dirty="0"/>
              <a:t>Beyond Resistance:</a:t>
            </a:r>
          </a:p>
          <a:p>
            <a:pPr marL="0" indent="0">
              <a:buNone/>
            </a:pPr>
            <a:r>
              <a:rPr lang="en-US" i="1" dirty="0"/>
              <a:t>The Institutional Church Meets the</a:t>
            </a:r>
          </a:p>
          <a:p>
            <a:pPr marL="0" indent="0">
              <a:buNone/>
            </a:pPr>
            <a:r>
              <a:rPr lang="en-US" i="1" dirty="0"/>
              <a:t>Postmodern World</a:t>
            </a:r>
            <a:endParaRPr lang="en-US" dirty="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006850"/>
            <a:ext cx="1687052"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7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86400"/>
          </a:xfrm>
        </p:spPr>
        <p:txBody>
          <a:bodyPr>
            <a:normAutofit fontScale="92500" lnSpcReduction="20000"/>
          </a:bodyPr>
          <a:lstStyle/>
          <a:p>
            <a:pPr marL="0" indent="0">
              <a:buNone/>
            </a:pPr>
            <a:r>
              <a:rPr lang="en-US" sz="3800" dirty="0">
                <a:latin typeface="Bookman Old Style" panose="02050604050505020204" pitchFamily="18" charset="0"/>
              </a:rPr>
              <a:t>“David </a:t>
            </a:r>
            <a:r>
              <a:rPr lang="en-US" sz="3800" dirty="0" err="1">
                <a:latin typeface="Bookman Old Style" panose="02050604050505020204" pitchFamily="18" charset="0"/>
              </a:rPr>
              <a:t>Greenshaw</a:t>
            </a:r>
            <a:r>
              <a:rPr lang="en-US" sz="3800" dirty="0">
                <a:latin typeface="Bookman Old Style" panose="02050604050505020204" pitchFamily="18" charset="0"/>
              </a:rPr>
              <a:t>, president of Eden Seminary, spoke two years ago at a Phoenix area church.  He reported that for every year of this country’s life, the Church in America grew a minimum of 1% a year, without exception, until 1961. Since that time, and again without exception, the Church has declined in membership a minimum of 1% a year.”</a:t>
            </a:r>
          </a:p>
          <a:p>
            <a:pPr marL="0" indent="0">
              <a:buNone/>
            </a:pPr>
            <a:r>
              <a:rPr lang="en-US" dirty="0">
                <a:latin typeface="Bookman Old Style" panose="02050604050505020204" pitchFamily="18" charset="0"/>
              </a:rPr>
              <a:t>				</a:t>
            </a:r>
            <a:r>
              <a:rPr lang="en-US" sz="2400" dirty="0">
                <a:latin typeface="Bookman Old Style" panose="02050604050505020204" pitchFamily="18" charset="0"/>
              </a:rPr>
              <a:t>--p. 7 “Beyond Resistance”</a:t>
            </a:r>
          </a:p>
        </p:txBody>
      </p:sp>
    </p:spTree>
    <p:extLst>
      <p:ext uri="{BB962C8B-B14F-4D97-AF65-F5344CB8AC3E}">
        <p14:creationId xmlns:p14="http://schemas.microsoft.com/office/powerpoint/2010/main" val="105822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96000"/>
          </a:xfrm>
        </p:spPr>
        <p:txBody>
          <a:bodyPr>
            <a:normAutofit/>
          </a:bodyPr>
          <a:lstStyle/>
          <a:p>
            <a:pPr marL="0" indent="0">
              <a:buNone/>
            </a:pPr>
            <a:r>
              <a:rPr lang="en-US" dirty="0">
                <a:latin typeface="Bookman Old Style" panose="02050604050505020204" pitchFamily="18" charset="0"/>
              </a:rPr>
              <a:t>Apparently this decline happened without regard to theological orientation.</a:t>
            </a:r>
          </a:p>
          <a:p>
            <a:pPr marL="0" indent="0">
              <a:buNone/>
            </a:pPr>
            <a:endParaRPr lang="en-US" sz="1800" dirty="0">
              <a:latin typeface="Bookman Old Style" panose="02050604050505020204" pitchFamily="18" charset="0"/>
            </a:endParaRPr>
          </a:p>
          <a:p>
            <a:pPr marL="0" indent="0">
              <a:buNone/>
            </a:pPr>
            <a:r>
              <a:rPr lang="en-US" i="1" dirty="0">
                <a:latin typeface="Bookman Old Style" panose="02050604050505020204" pitchFamily="18" charset="0"/>
              </a:rPr>
              <a:t>“I feel it is . . . important that I mention three (causes) that are having a deep impact on church decline: </a:t>
            </a:r>
            <a:r>
              <a:rPr lang="en-US" i="1" u="sng" dirty="0">
                <a:latin typeface="Bookman Old Style" panose="02050604050505020204" pitchFamily="18" charset="0"/>
              </a:rPr>
              <a:t>birthrates</a:t>
            </a:r>
            <a:r>
              <a:rPr lang="en-US" i="1" dirty="0">
                <a:latin typeface="Bookman Old Style" panose="02050604050505020204" pitchFamily="18" charset="0"/>
              </a:rPr>
              <a:t>, the cost of maintaining </a:t>
            </a:r>
            <a:r>
              <a:rPr lang="en-US" i="1" u="sng" dirty="0">
                <a:latin typeface="Bookman Old Style" panose="02050604050505020204" pitchFamily="18" charset="0"/>
              </a:rPr>
              <a:t>aging property</a:t>
            </a:r>
            <a:r>
              <a:rPr lang="en-US" i="1" dirty="0">
                <a:latin typeface="Bookman Old Style" panose="02050604050505020204" pitchFamily="18" charset="0"/>
              </a:rPr>
              <a:t>, and </a:t>
            </a:r>
            <a:r>
              <a:rPr lang="en-US" i="1" u="sng" dirty="0">
                <a:latin typeface="Bookman Old Style" panose="02050604050505020204" pitchFamily="18" charset="0"/>
              </a:rPr>
              <a:t>postmodernity</a:t>
            </a:r>
            <a:r>
              <a:rPr lang="en-US" i="1" dirty="0">
                <a:latin typeface="Bookman Old Style" panose="02050604050505020204" pitchFamily="18" charset="0"/>
              </a:rPr>
              <a:t> have all significantly changed the landscape of the church.”</a:t>
            </a:r>
          </a:p>
          <a:p>
            <a:pPr marL="0" indent="0">
              <a:buNone/>
            </a:pPr>
            <a:r>
              <a:rPr lang="en-US" dirty="0">
                <a:latin typeface="Bookman Old Style" panose="02050604050505020204" pitchFamily="18" charset="0"/>
              </a:rPr>
              <a:t>							--p. 7</a:t>
            </a:r>
          </a:p>
          <a:p>
            <a:pPr marL="0" indent="0">
              <a:buNone/>
            </a:pPr>
            <a:r>
              <a:rPr lang="en-US" dirty="0">
                <a:latin typeface="Bookman Old Style" panose="02050604050505020204" pitchFamily="18" charset="0"/>
              </a:rPr>
              <a:t> </a:t>
            </a:r>
          </a:p>
        </p:txBody>
      </p:sp>
    </p:spTree>
    <p:extLst>
      <p:ext uri="{BB962C8B-B14F-4D97-AF65-F5344CB8AC3E}">
        <p14:creationId xmlns:p14="http://schemas.microsoft.com/office/powerpoint/2010/main" val="242539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marL="0" indent="0">
              <a:buNone/>
            </a:pPr>
            <a:r>
              <a:rPr lang="en-US" sz="3600" dirty="0">
                <a:latin typeface="Bookman Old Style" panose="02050604050505020204" pitchFamily="18" charset="0"/>
              </a:rPr>
              <a:t>In varying ways and to varying degrees, these and other previous sociological shifts have impacted church so that it has evolved through the centuries.</a:t>
            </a:r>
          </a:p>
          <a:p>
            <a:pPr marL="0" indent="0">
              <a:spcBef>
                <a:spcPts val="0"/>
              </a:spcBef>
              <a:buNone/>
            </a:pPr>
            <a:r>
              <a:rPr lang="en-US" dirty="0">
                <a:latin typeface="Bookman Old Style" panose="02050604050505020204" pitchFamily="18" charset="0"/>
              </a:rPr>
              <a:t>	</a:t>
            </a:r>
          </a:p>
          <a:p>
            <a:pPr marL="0" indent="0">
              <a:buNone/>
            </a:pPr>
            <a:r>
              <a:rPr lang="en-US" dirty="0">
                <a:latin typeface="Bookman Old Style" panose="02050604050505020204" pitchFamily="18" charset="0"/>
              </a:rPr>
              <a:t>		--Church 1.0 . . .</a:t>
            </a:r>
          </a:p>
          <a:p>
            <a:pPr marL="0" indent="0">
              <a:buNone/>
            </a:pPr>
            <a:r>
              <a:rPr lang="en-US" dirty="0">
                <a:latin typeface="Bookman Old Style" panose="02050604050505020204" pitchFamily="18" charset="0"/>
              </a:rPr>
              <a:t>		--Church 2.0 . . .</a:t>
            </a:r>
          </a:p>
          <a:p>
            <a:pPr marL="0" indent="0">
              <a:buNone/>
            </a:pPr>
            <a:r>
              <a:rPr lang="en-US" dirty="0">
                <a:latin typeface="Bookman Old Style" panose="02050604050505020204" pitchFamily="18" charset="0"/>
              </a:rPr>
              <a:t>		--Church 3.0 . . .</a:t>
            </a:r>
          </a:p>
        </p:txBody>
      </p:sp>
    </p:spTree>
    <p:extLst>
      <p:ext uri="{BB962C8B-B14F-4D97-AF65-F5344CB8AC3E}">
        <p14:creationId xmlns:p14="http://schemas.microsoft.com/office/powerpoint/2010/main" val="42212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600" i="1" dirty="0">
                <a:latin typeface="Bookman Old Style" panose="02050604050505020204" pitchFamily="18" charset="0"/>
              </a:rPr>
              <a:t>“I don’t believe that the question being asked by church 3.0 is what can we do to make church 2.0 palatable for us.  I argue that what is emerging not only cannot be absorbed into the model that is church 2.0, it should not be.”</a:t>
            </a:r>
          </a:p>
          <a:p>
            <a:pPr marL="0" indent="0">
              <a:buNone/>
            </a:pPr>
            <a:r>
              <a:rPr lang="en-US" sz="3600" i="1" dirty="0"/>
              <a:t>						</a:t>
            </a:r>
            <a:r>
              <a:rPr lang="en-US" sz="2800" i="1" dirty="0"/>
              <a:t>--</a:t>
            </a:r>
            <a:r>
              <a:rPr lang="en-US" sz="2800" dirty="0"/>
              <a:t>p. 65</a:t>
            </a:r>
            <a:endParaRPr lang="en-US" sz="3600" i="1" dirty="0"/>
          </a:p>
        </p:txBody>
      </p:sp>
    </p:spTree>
    <p:extLst>
      <p:ext uri="{BB962C8B-B14F-4D97-AF65-F5344CB8AC3E}">
        <p14:creationId xmlns:p14="http://schemas.microsoft.com/office/powerpoint/2010/main" val="97277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867400"/>
          </a:xfrm>
        </p:spPr>
        <p:txBody>
          <a:bodyPr>
            <a:normAutofit fontScale="92500"/>
          </a:bodyPr>
          <a:lstStyle/>
          <a:p>
            <a:pPr marL="0" indent="0">
              <a:buNone/>
            </a:pPr>
            <a:r>
              <a:rPr lang="en-US" sz="3600" i="1" dirty="0">
                <a:latin typeface="Bookman Old Style" panose="02050604050505020204" pitchFamily="18" charset="0"/>
              </a:rPr>
              <a:t>“What I am saying here is that church 3.0 is an emerging option for people of faith.  If it gets co-opted by church 2.0 because of a need it has to ‘save’ itself, then the people of faith lose a very important and absolutely necessary third option.  We enter postmodernity without a viable option for postmodern thinkers who have already left the Church.”</a:t>
            </a:r>
          </a:p>
          <a:p>
            <a:pPr marL="0" indent="0">
              <a:buNone/>
            </a:pPr>
            <a:r>
              <a:rPr lang="en-US" sz="3600" i="1" dirty="0">
                <a:latin typeface="Bookman Old Style" panose="02050604050505020204" pitchFamily="18" charset="0"/>
              </a:rPr>
              <a:t>						</a:t>
            </a:r>
            <a:r>
              <a:rPr lang="en-US" sz="2800" i="1" dirty="0">
                <a:latin typeface="Bookman Old Style" panose="02050604050505020204" pitchFamily="18" charset="0"/>
              </a:rPr>
              <a:t>--</a:t>
            </a:r>
            <a:r>
              <a:rPr lang="en-US" sz="2800" dirty="0">
                <a:latin typeface="Bookman Old Style" panose="02050604050505020204" pitchFamily="18" charset="0"/>
              </a:rPr>
              <a:t>p. 65</a:t>
            </a:r>
            <a:endParaRPr lang="en-US" sz="3600" i="1" dirty="0">
              <a:latin typeface="Bookman Old Style" panose="02050604050505020204" pitchFamily="18" charset="0"/>
            </a:endParaRPr>
          </a:p>
        </p:txBody>
      </p:sp>
    </p:spTree>
    <p:extLst>
      <p:ext uri="{BB962C8B-B14F-4D97-AF65-F5344CB8AC3E}">
        <p14:creationId xmlns:p14="http://schemas.microsoft.com/office/powerpoint/2010/main" val="184039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i="1" dirty="0">
                <a:latin typeface="Bookman Old Style" panose="02050604050505020204" pitchFamily="18" charset="0"/>
              </a:rPr>
              <a:t>“I believe that because the world has shifted so dramatically, the Spirit is birthing a new way of being Church so that the gospel message can be heard, received, and transmitted in ways the postmodern world can accept.”</a:t>
            </a:r>
          </a:p>
          <a:p>
            <a:pPr marL="0" indent="0">
              <a:buNone/>
            </a:pPr>
            <a:r>
              <a:rPr lang="en-US" i="1" dirty="0">
                <a:latin typeface="Bookman Old Style" panose="02050604050505020204" pitchFamily="18" charset="0"/>
              </a:rPr>
              <a:t>						</a:t>
            </a:r>
            <a:r>
              <a:rPr lang="en-US" sz="2800" i="1" dirty="0">
                <a:latin typeface="Bookman Old Style" panose="02050604050505020204" pitchFamily="18" charset="0"/>
              </a:rPr>
              <a:t>--</a:t>
            </a:r>
            <a:r>
              <a:rPr lang="en-US" sz="2800" dirty="0">
                <a:latin typeface="Bookman Old Style" panose="02050604050505020204" pitchFamily="18" charset="0"/>
              </a:rPr>
              <a:t>p. 66</a:t>
            </a:r>
            <a:endParaRPr lang="en-US" sz="2800" i="1" dirty="0">
              <a:latin typeface="Bookman Old Style" panose="02050604050505020204" pitchFamily="18" charset="0"/>
            </a:endParaRPr>
          </a:p>
        </p:txBody>
      </p:sp>
    </p:spTree>
    <p:extLst>
      <p:ext uri="{BB962C8B-B14F-4D97-AF65-F5344CB8AC3E}">
        <p14:creationId xmlns:p14="http://schemas.microsoft.com/office/powerpoint/2010/main" val="3730259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i="1" dirty="0">
                <a:latin typeface="Bookman Old Style" panose="02050604050505020204" pitchFamily="18" charset="0"/>
              </a:rPr>
              <a:t>“No matter which expression of the Church you find most fulfilling, the other expressions are not your enemies.  They pose no threat to you.”</a:t>
            </a:r>
          </a:p>
          <a:p>
            <a:pPr marL="0" indent="0">
              <a:buNone/>
            </a:pPr>
            <a:r>
              <a:rPr lang="en-US" i="1" dirty="0">
                <a:latin typeface="Bookman Old Style" panose="02050604050505020204" pitchFamily="18" charset="0"/>
              </a:rPr>
              <a:t>						</a:t>
            </a:r>
            <a:r>
              <a:rPr lang="en-US" sz="2800" i="1" dirty="0">
                <a:latin typeface="Bookman Old Style" panose="02050604050505020204" pitchFamily="18" charset="0"/>
              </a:rPr>
              <a:t>--</a:t>
            </a:r>
            <a:r>
              <a:rPr lang="en-US" sz="2800" dirty="0">
                <a:latin typeface="Bookman Old Style" panose="02050604050505020204" pitchFamily="18" charset="0"/>
              </a:rPr>
              <a:t>p. 73</a:t>
            </a:r>
            <a:endParaRPr lang="en-US" sz="2800" i="1" dirty="0">
              <a:latin typeface="Bookman Old Style" panose="02050604050505020204" pitchFamily="18" charset="0"/>
            </a:endParaRPr>
          </a:p>
        </p:txBody>
      </p:sp>
    </p:spTree>
    <p:extLst>
      <p:ext uri="{BB962C8B-B14F-4D97-AF65-F5344CB8AC3E}">
        <p14:creationId xmlns:p14="http://schemas.microsoft.com/office/powerpoint/2010/main" val="128419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normAutofit/>
          </a:bodyPr>
          <a:lstStyle/>
          <a:p>
            <a:pPr marL="0" indent="0">
              <a:buNone/>
            </a:pPr>
            <a:r>
              <a:rPr lang="en-US" sz="3600" i="1" dirty="0">
                <a:latin typeface="Bookman Old Style" panose="02050604050505020204" pitchFamily="18" charset="0"/>
              </a:rPr>
              <a:t>Important to note that </a:t>
            </a:r>
            <a:r>
              <a:rPr lang="en-US" sz="3600" i="1" dirty="0" err="1">
                <a:latin typeface="Bookman Old Style" panose="02050604050505020204" pitchFamily="18" charset="0"/>
              </a:rPr>
              <a:t>Dorhauer</a:t>
            </a:r>
            <a:r>
              <a:rPr lang="en-US" sz="3600" i="1" dirty="0">
                <a:latin typeface="Bookman Old Style" panose="02050604050505020204" pitchFamily="18" charset="0"/>
              </a:rPr>
              <a:t> points out that “a third option is already present, though not yet clearly defined or established, that will enter the marketplace and give people of faith a fundamentally different choice: church 3.0.”</a:t>
            </a:r>
          </a:p>
          <a:p>
            <a:pPr marL="0" indent="0">
              <a:buNone/>
            </a:pPr>
            <a:r>
              <a:rPr lang="en-US" i="1" dirty="0">
                <a:latin typeface="Bookman Old Style" panose="02050604050505020204" pitchFamily="18" charset="0"/>
              </a:rPr>
              <a:t>						</a:t>
            </a:r>
            <a:r>
              <a:rPr lang="en-US" sz="2800" i="1" dirty="0">
                <a:latin typeface="Bookman Old Style" panose="02050604050505020204" pitchFamily="18" charset="0"/>
              </a:rPr>
              <a:t>--</a:t>
            </a:r>
            <a:r>
              <a:rPr lang="en-US" sz="2800" dirty="0">
                <a:latin typeface="Bookman Old Style" panose="02050604050505020204" pitchFamily="18" charset="0"/>
              </a:rPr>
              <a:t>p. 64</a:t>
            </a:r>
            <a:endParaRPr lang="en-US" sz="2800" i="1" dirty="0">
              <a:latin typeface="Bookman Old Style" panose="02050604050505020204" pitchFamily="18" charset="0"/>
            </a:endParaRPr>
          </a:p>
        </p:txBody>
      </p:sp>
    </p:spTree>
    <p:extLst>
      <p:ext uri="{BB962C8B-B14F-4D97-AF65-F5344CB8AC3E}">
        <p14:creationId xmlns:p14="http://schemas.microsoft.com/office/powerpoint/2010/main" val="35306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lgn="ctr">
              <a:spcBef>
                <a:spcPts val="0"/>
              </a:spcBef>
              <a:buNone/>
            </a:pPr>
            <a:r>
              <a:rPr lang="en-US" sz="9600" dirty="0">
                <a:latin typeface="Bookman Old Style" panose="02050604050505020204" pitchFamily="18" charset="0"/>
              </a:rPr>
              <a:t>Church Beyond</a:t>
            </a:r>
          </a:p>
          <a:p>
            <a:pPr marL="0" indent="0" algn="ctr">
              <a:spcBef>
                <a:spcPts val="0"/>
              </a:spcBef>
              <a:buNone/>
            </a:pPr>
            <a:r>
              <a:rPr lang="en-US" sz="9600" dirty="0">
                <a:latin typeface="Bookman Old Style" panose="02050604050505020204" pitchFamily="18" charset="0"/>
              </a:rPr>
              <a:t>the Horizon</a:t>
            </a:r>
          </a:p>
        </p:txBody>
      </p:sp>
    </p:spTree>
    <p:extLst>
      <p:ext uri="{BB962C8B-B14F-4D97-AF65-F5344CB8AC3E}">
        <p14:creationId xmlns:p14="http://schemas.microsoft.com/office/powerpoint/2010/main" val="3997720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latin typeface="Bookman Old Style" panose="02050604050505020204" pitchFamily="18" charset="0"/>
              </a:rPr>
              <a:t>Some features </a:t>
            </a:r>
          </a:p>
          <a:p>
            <a:pPr lvl="1"/>
            <a:r>
              <a:rPr lang="en-US" dirty="0">
                <a:latin typeface="Bookman Old Style" panose="02050604050505020204" pitchFamily="18" charset="0"/>
              </a:rPr>
              <a:t>Authenticity</a:t>
            </a:r>
          </a:p>
          <a:p>
            <a:pPr lvl="1"/>
            <a:r>
              <a:rPr lang="en-US" dirty="0">
                <a:latin typeface="Bookman Old Style" panose="02050604050505020204" pitchFamily="18" charset="0"/>
              </a:rPr>
              <a:t>Diversity</a:t>
            </a:r>
          </a:p>
          <a:p>
            <a:pPr lvl="1"/>
            <a:r>
              <a:rPr lang="en-US" dirty="0">
                <a:latin typeface="Bookman Old Style" panose="02050604050505020204" pitchFamily="18" charset="0"/>
              </a:rPr>
              <a:t>Exchange of ideas and self-disclosure</a:t>
            </a:r>
          </a:p>
          <a:p>
            <a:pPr lvl="1"/>
            <a:r>
              <a:rPr lang="en-US" dirty="0">
                <a:latin typeface="Bookman Old Style" panose="02050604050505020204" pitchFamily="18" charset="0"/>
              </a:rPr>
              <a:t>Participation and seeking real change</a:t>
            </a:r>
          </a:p>
          <a:p>
            <a:pPr lvl="1"/>
            <a:r>
              <a:rPr lang="en-US" dirty="0">
                <a:latin typeface="Bookman Old Style" panose="02050604050505020204" pitchFamily="18" charset="0"/>
              </a:rPr>
              <a:t>Probably often lack institutional structure or organization </a:t>
            </a:r>
          </a:p>
        </p:txBody>
      </p:sp>
    </p:spTree>
    <p:extLst>
      <p:ext uri="{BB962C8B-B14F-4D97-AF65-F5344CB8AC3E}">
        <p14:creationId xmlns:p14="http://schemas.microsoft.com/office/powerpoint/2010/main" val="35306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3600" dirty="0">
                <a:latin typeface="Bookman Old Style" panose="02050604050505020204" pitchFamily="18" charset="0"/>
              </a:rPr>
              <a:t>Other resources which may be helpful in exploring church 3.0/New Expressions </a:t>
            </a:r>
            <a:endParaRPr lang="en-US" dirty="0">
              <a:latin typeface="Bookman Old Style" panose="02050604050505020204" pitchFamily="18" charset="0"/>
            </a:endParaRPr>
          </a:p>
          <a:p>
            <a:pPr lvl="1"/>
            <a:r>
              <a:rPr lang="en-US" sz="3200" i="1" dirty="0">
                <a:latin typeface="Bookman Old Style" panose="02050604050505020204" pitchFamily="18" charset="0"/>
              </a:rPr>
              <a:t>Church Refugees </a:t>
            </a:r>
            <a:r>
              <a:rPr lang="en-US" sz="2400" dirty="0">
                <a:latin typeface="Bookman Old Style" panose="02050604050505020204" pitchFamily="18" charset="0"/>
              </a:rPr>
              <a:t>by Josh Packard and Ashleigh Hope</a:t>
            </a:r>
            <a:r>
              <a:rPr lang="en-US" sz="3200" i="1" dirty="0">
                <a:latin typeface="Bookman Old Style" panose="02050604050505020204" pitchFamily="18" charset="0"/>
              </a:rPr>
              <a:t> </a:t>
            </a:r>
          </a:p>
          <a:p>
            <a:pPr lvl="1"/>
            <a:r>
              <a:rPr lang="en-US" sz="3200" i="1" dirty="0">
                <a:latin typeface="Bookman Old Style" panose="02050604050505020204" pitchFamily="18" charset="0"/>
              </a:rPr>
              <a:t>Gen Z </a:t>
            </a:r>
            <a:r>
              <a:rPr lang="en-US" sz="2400" dirty="0">
                <a:latin typeface="Bookman Old Style" panose="02050604050505020204" pitchFamily="18" charset="0"/>
              </a:rPr>
              <a:t>by the </a:t>
            </a:r>
            <a:r>
              <a:rPr lang="en-US" sz="2400" dirty="0" err="1">
                <a:latin typeface="Bookman Old Style" panose="02050604050505020204" pitchFamily="18" charset="0"/>
              </a:rPr>
              <a:t>Barna</a:t>
            </a:r>
            <a:r>
              <a:rPr lang="en-US" sz="2400" dirty="0">
                <a:latin typeface="Bookman Old Style" panose="02050604050505020204" pitchFamily="18" charset="0"/>
              </a:rPr>
              <a:t> Group</a:t>
            </a:r>
          </a:p>
          <a:p>
            <a:pPr lvl="1"/>
            <a:r>
              <a:rPr lang="en-US" sz="3200" i="1" dirty="0" err="1">
                <a:latin typeface="Bookman Old Style" panose="02050604050505020204" pitchFamily="18" charset="0"/>
              </a:rPr>
              <a:t>Barna</a:t>
            </a:r>
            <a:r>
              <a:rPr lang="en-US" sz="3200" i="1" dirty="0">
                <a:latin typeface="Bookman Old Style" panose="02050604050505020204" pitchFamily="18" charset="0"/>
              </a:rPr>
              <a:t> Trends </a:t>
            </a:r>
            <a:r>
              <a:rPr lang="en-US" sz="2400" dirty="0">
                <a:latin typeface="Bookman Old Style" panose="02050604050505020204" pitchFamily="18" charset="0"/>
              </a:rPr>
              <a:t>by the </a:t>
            </a:r>
            <a:r>
              <a:rPr lang="en-US" sz="2400" dirty="0" err="1">
                <a:latin typeface="Bookman Old Style" panose="02050604050505020204" pitchFamily="18" charset="0"/>
              </a:rPr>
              <a:t>Barna</a:t>
            </a:r>
            <a:r>
              <a:rPr lang="en-US" sz="2400" dirty="0">
                <a:latin typeface="Bookman Old Style" panose="02050604050505020204" pitchFamily="18" charset="0"/>
              </a:rPr>
              <a:t> Group</a:t>
            </a:r>
          </a:p>
          <a:p>
            <a:pPr lvl="1"/>
            <a:r>
              <a:rPr lang="en-US" sz="3200" dirty="0">
                <a:latin typeface="Bookman Old Style" panose="02050604050505020204" pitchFamily="18" charset="0"/>
              </a:rPr>
              <a:t>New Expressions Collection</a:t>
            </a:r>
          </a:p>
        </p:txBody>
      </p:sp>
    </p:spTree>
    <p:extLst>
      <p:ext uri="{BB962C8B-B14F-4D97-AF65-F5344CB8AC3E}">
        <p14:creationId xmlns:p14="http://schemas.microsoft.com/office/powerpoint/2010/main" val="36125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latin typeface="Bookman Old Style" panose="02050604050505020204" pitchFamily="18" charset="0"/>
              </a:rPr>
              <a:t>New Expression Collection</a:t>
            </a:r>
          </a:p>
          <a:p>
            <a:pPr lvl="1"/>
            <a:r>
              <a:rPr lang="en-US" sz="3200" dirty="0">
                <a:latin typeface="Bookman Old Style" panose="02050604050505020204" pitchFamily="18" charset="0"/>
              </a:rPr>
              <a:t>Background</a:t>
            </a:r>
          </a:p>
          <a:p>
            <a:pPr lvl="1"/>
            <a:r>
              <a:rPr lang="en-US" sz="3200" dirty="0">
                <a:latin typeface="Bookman Old Style" panose="02050604050505020204" pitchFamily="18" charset="0"/>
              </a:rPr>
              <a:t>Work in progress!!  Not an end-all!!</a:t>
            </a:r>
          </a:p>
          <a:p>
            <a:pPr lvl="1"/>
            <a:r>
              <a:rPr lang="en-US" sz="3200" dirty="0">
                <a:latin typeface="Bookman Old Style" panose="02050604050505020204" pitchFamily="18" charset="0"/>
              </a:rPr>
              <a:t>Booklet </a:t>
            </a:r>
            <a:r>
              <a:rPr lang="en-US" sz="900" dirty="0">
                <a:latin typeface="Bookman Old Style" panose="02050604050505020204" pitchFamily="18" charset="0"/>
                <a:hlinkClick r:id="rId2" action="ppaction://hlinkfile"/>
              </a:rPr>
              <a:t>C:\NEW EXPRESSIONS REPORTS, STORIES, ETC\New Expressions booklet revised.docx</a:t>
            </a:r>
            <a:endParaRPr lang="en-US" sz="900" dirty="0">
              <a:latin typeface="Bookman Old Style" panose="02050604050505020204" pitchFamily="18" charset="0"/>
            </a:endParaRPr>
          </a:p>
          <a:p>
            <a:pPr lvl="2"/>
            <a:r>
              <a:rPr lang="en-US" sz="2800" dirty="0">
                <a:latin typeface="Bookman Old Style" panose="02050604050505020204" pitchFamily="18" charset="0"/>
              </a:rPr>
              <a:t>Available on cofchrist.org &amp; allthingsarespiritual.org</a:t>
            </a:r>
            <a:r>
              <a:rPr lang="en-US" dirty="0">
                <a:latin typeface="Bookman Old Style" panose="02050604050505020204" pitchFamily="18" charset="0"/>
              </a:rPr>
              <a:t> </a:t>
            </a:r>
            <a:endParaRPr lang="en-US" sz="2400" dirty="0">
              <a:latin typeface="Bookman Old Style" panose="02050604050505020204" pitchFamily="18" charset="0"/>
            </a:endParaRPr>
          </a:p>
          <a:p>
            <a:pPr lvl="2"/>
            <a:r>
              <a:rPr lang="en-US" sz="2800" dirty="0">
                <a:latin typeface="Bookman Old Style" panose="02050604050505020204" pitchFamily="18" charset="0"/>
              </a:rPr>
              <a:t>We’ll talk about how some can be done online a bit later</a:t>
            </a:r>
          </a:p>
          <a:p>
            <a:pPr lvl="2"/>
            <a:endParaRPr lang="en-US" sz="2800" dirty="0">
              <a:latin typeface="Bookman Old Style" panose="02050604050505020204" pitchFamily="18" charset="0"/>
            </a:endParaRPr>
          </a:p>
          <a:p>
            <a:pPr marL="457200" lvl="1" indent="0">
              <a:buNone/>
            </a:pPr>
            <a:endParaRPr lang="en-US" sz="800" dirty="0">
              <a:latin typeface="Bookman Old Style" panose="02050604050505020204" pitchFamily="18" charset="0"/>
            </a:endParaRPr>
          </a:p>
          <a:p>
            <a:pPr marL="457200" lvl="1"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8523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latin typeface="Bookman Old Style" panose="02050604050505020204" pitchFamily="18" charset="0"/>
              </a:rPr>
              <a:t>Other examples?</a:t>
            </a:r>
          </a:p>
          <a:p>
            <a:pPr marL="0" indent="0">
              <a:buNone/>
            </a:pPr>
            <a:endParaRPr lang="en-US" sz="1000" dirty="0">
              <a:latin typeface="Bookman Old Style" panose="02050604050505020204" pitchFamily="18" charset="0"/>
            </a:endParaRPr>
          </a:p>
          <a:p>
            <a:pPr lvl="1"/>
            <a:r>
              <a:rPr lang="en-US" sz="3600" dirty="0">
                <a:latin typeface="Bookman Old Style" panose="02050604050505020204" pitchFamily="18" charset="0"/>
              </a:rPr>
              <a:t>Share now</a:t>
            </a:r>
          </a:p>
          <a:p>
            <a:pPr lvl="1"/>
            <a:r>
              <a:rPr lang="en-US" sz="3600" dirty="0">
                <a:latin typeface="Bookman Old Style" panose="02050604050505020204" pitchFamily="18" charset="0"/>
              </a:rPr>
              <a:t>Submit for inclusion in booklet</a:t>
            </a:r>
          </a:p>
          <a:p>
            <a:pPr lvl="1"/>
            <a:r>
              <a:rPr lang="en-US" sz="3600" dirty="0">
                <a:latin typeface="Bookman Old Style" panose="02050604050505020204" pitchFamily="18" charset="0"/>
              </a:rPr>
              <a:t>Another source of ideas: </a:t>
            </a:r>
          </a:p>
          <a:p>
            <a:pPr lvl="2"/>
            <a:r>
              <a:rPr lang="en-US" sz="2600" dirty="0">
                <a:solidFill>
                  <a:prstClr val="black"/>
                </a:solidFill>
                <a:latin typeface="Bookman Old Style" panose="02050604050505020204" pitchFamily="18" charset="0"/>
              </a:rPr>
              <a:t>Fresh Expressions US</a:t>
            </a:r>
            <a:endParaRPr lang="en-US" sz="3200" dirty="0">
              <a:latin typeface="Bookman Old Style" panose="02050604050505020204" pitchFamily="18" charset="0"/>
            </a:endParaRPr>
          </a:p>
        </p:txBody>
      </p:sp>
    </p:spTree>
    <p:extLst>
      <p:ext uri="{BB962C8B-B14F-4D97-AF65-F5344CB8AC3E}">
        <p14:creationId xmlns:p14="http://schemas.microsoft.com/office/powerpoint/2010/main" val="6445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CB67E-C55F-4359-BDCB-09D584E3FE7F}"/>
              </a:ext>
            </a:extLst>
          </p:cNvPr>
          <p:cNvSpPr>
            <a:spLocks noGrp="1"/>
          </p:cNvSpPr>
          <p:nvPr>
            <p:ph idx="1"/>
          </p:nvPr>
        </p:nvSpPr>
        <p:spPr>
          <a:xfrm>
            <a:off x="457200" y="1066800"/>
            <a:ext cx="8229600" cy="5059363"/>
          </a:xfrm>
        </p:spPr>
        <p:txBody>
          <a:bodyPr>
            <a:normAutofit/>
          </a:bodyPr>
          <a:lstStyle/>
          <a:p>
            <a:pPr marL="0" indent="0">
              <a:buNone/>
            </a:pPr>
            <a:r>
              <a:rPr lang="en-US" sz="3600" dirty="0">
                <a:latin typeface="Bookman Old Style" panose="02050604050505020204" pitchFamily="18" charset="0"/>
              </a:rPr>
              <a:t>Online Ministries</a:t>
            </a:r>
          </a:p>
          <a:p>
            <a:pPr lvl="1"/>
            <a:r>
              <a:rPr lang="en-US" sz="3200" dirty="0">
                <a:latin typeface="Bookman Old Style" panose="02050604050505020204" pitchFamily="18" charset="0"/>
              </a:rPr>
              <a:t>Team’s list went from 3 to 17 pages</a:t>
            </a:r>
          </a:p>
          <a:p>
            <a:pPr lvl="1"/>
            <a:r>
              <a:rPr lang="en-US" sz="3200" dirty="0">
                <a:latin typeface="Bookman Old Style" panose="02050604050505020204" pitchFamily="18" charset="0"/>
                <a:hlinkClick r:id="rId2"/>
              </a:rPr>
              <a:t>Online Ministries</a:t>
            </a:r>
            <a:r>
              <a:rPr lang="en-US" sz="3200" dirty="0">
                <a:latin typeface="Bookman Old Style" panose="02050604050505020204" pitchFamily="18" charset="0"/>
              </a:rPr>
              <a:t> at Cofchrist.org</a:t>
            </a:r>
          </a:p>
          <a:p>
            <a:pPr lvl="1"/>
            <a:endParaRPr lang="en-US" sz="3200" dirty="0">
              <a:latin typeface="Bookman Old Style" panose="02050604050505020204" pitchFamily="18" charset="0"/>
            </a:endParaRPr>
          </a:p>
          <a:p>
            <a:pPr lvl="1"/>
            <a:endParaRPr lang="en-US" sz="3200" dirty="0">
              <a:latin typeface="Bookman Old Style" panose="02050604050505020204" pitchFamily="18" charset="0"/>
            </a:endParaRPr>
          </a:p>
          <a:p>
            <a:pPr lvl="1"/>
            <a:endParaRPr lang="en-US" sz="3200" dirty="0">
              <a:latin typeface="Bookman Old Style" panose="02050604050505020204" pitchFamily="18" charset="0"/>
            </a:endParaRPr>
          </a:p>
        </p:txBody>
      </p:sp>
    </p:spTree>
    <p:extLst>
      <p:ext uri="{BB962C8B-B14F-4D97-AF65-F5344CB8AC3E}">
        <p14:creationId xmlns:p14="http://schemas.microsoft.com/office/powerpoint/2010/main" val="13055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CB67E-C55F-4359-BDCB-09D584E3FE7F}"/>
              </a:ext>
            </a:extLst>
          </p:cNvPr>
          <p:cNvSpPr>
            <a:spLocks noGrp="1"/>
          </p:cNvSpPr>
          <p:nvPr>
            <p:ph idx="1"/>
          </p:nvPr>
        </p:nvSpPr>
        <p:spPr>
          <a:xfrm>
            <a:off x="457200" y="1066800"/>
            <a:ext cx="8229600" cy="5059363"/>
          </a:xfrm>
        </p:spPr>
        <p:txBody>
          <a:bodyPr>
            <a:normAutofit/>
          </a:bodyPr>
          <a:lstStyle/>
          <a:p>
            <a:pPr marL="0" indent="0">
              <a:buNone/>
            </a:pPr>
            <a:r>
              <a:rPr lang="en-US" sz="3600" dirty="0">
                <a:latin typeface="Bookman Old Style" panose="02050604050505020204" pitchFamily="18" charset="0"/>
              </a:rPr>
              <a:t>Online Ministries</a:t>
            </a:r>
          </a:p>
          <a:p>
            <a:pPr lvl="1"/>
            <a:r>
              <a:rPr lang="en-US" sz="3200" dirty="0">
                <a:latin typeface="Bookman Old Style" panose="02050604050505020204" pitchFamily="18" charset="0"/>
              </a:rPr>
              <a:t>Team’s list went from 3 to 17 pages</a:t>
            </a:r>
          </a:p>
          <a:p>
            <a:pPr lvl="1"/>
            <a:r>
              <a:rPr lang="en-US" sz="3200" dirty="0">
                <a:latin typeface="Bookman Old Style" panose="02050604050505020204" pitchFamily="18" charset="0"/>
                <a:hlinkClick r:id="rId2"/>
              </a:rPr>
              <a:t>Online Ministries</a:t>
            </a:r>
            <a:r>
              <a:rPr lang="en-US" sz="3200" dirty="0">
                <a:latin typeface="Bookman Old Style" panose="02050604050505020204" pitchFamily="18" charset="0"/>
              </a:rPr>
              <a:t> at Cofchrist.org</a:t>
            </a:r>
          </a:p>
          <a:p>
            <a:pPr lvl="1"/>
            <a:r>
              <a:rPr lang="en-US" sz="3200" dirty="0">
                <a:latin typeface="Bookman Old Style" panose="02050604050505020204" pitchFamily="18" charset="0"/>
              </a:rPr>
              <a:t>Meetup.com example</a:t>
            </a:r>
          </a:p>
          <a:p>
            <a:pPr lvl="1"/>
            <a:endParaRPr lang="en-US" sz="3200" dirty="0">
              <a:latin typeface="Bookman Old Style" panose="02050604050505020204" pitchFamily="18" charset="0"/>
            </a:endParaRPr>
          </a:p>
          <a:p>
            <a:pPr lvl="1"/>
            <a:endParaRPr lang="en-US" sz="3200" dirty="0">
              <a:latin typeface="Bookman Old Style" panose="02050604050505020204" pitchFamily="18" charset="0"/>
            </a:endParaRPr>
          </a:p>
        </p:txBody>
      </p:sp>
      <p:pic>
        <p:nvPicPr>
          <p:cNvPr id="6" name="Picture 5">
            <a:extLst>
              <a:ext uri="{FF2B5EF4-FFF2-40B4-BE49-F238E27FC236}">
                <a16:creationId xmlns:a16="http://schemas.microsoft.com/office/drawing/2014/main" id="{B0126D34-1396-4C96-89AE-25C8E53154B7}"/>
              </a:ext>
            </a:extLst>
          </p:cNvPr>
          <p:cNvPicPr>
            <a:picLocks noChangeAspect="1"/>
          </p:cNvPicPr>
          <p:nvPr/>
        </p:nvPicPr>
        <p:blipFill>
          <a:blip r:embed="rId3"/>
          <a:stretch>
            <a:fillRect/>
          </a:stretch>
        </p:blipFill>
        <p:spPr>
          <a:xfrm>
            <a:off x="1242762" y="3798711"/>
            <a:ext cx="7444038" cy="1356519"/>
          </a:xfrm>
          <a:prstGeom prst="rect">
            <a:avLst/>
          </a:prstGeom>
        </p:spPr>
      </p:pic>
    </p:spTree>
    <p:extLst>
      <p:ext uri="{BB962C8B-B14F-4D97-AF65-F5344CB8AC3E}">
        <p14:creationId xmlns:p14="http://schemas.microsoft.com/office/powerpoint/2010/main" val="346560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34F9D-7A59-47B8-95CE-E114696475FE}"/>
              </a:ext>
            </a:extLst>
          </p:cNvPr>
          <p:cNvSpPr>
            <a:spLocks noGrp="1"/>
          </p:cNvSpPr>
          <p:nvPr>
            <p:ph idx="1"/>
          </p:nvPr>
        </p:nvSpPr>
        <p:spPr>
          <a:xfrm>
            <a:off x="457200" y="274638"/>
            <a:ext cx="8229600" cy="6735762"/>
          </a:xfrm>
        </p:spPr>
        <p:txBody>
          <a:bodyPr>
            <a:normAutofit fontScale="92500" lnSpcReduction="10000"/>
          </a:bodyPr>
          <a:lstStyle/>
          <a:p>
            <a:pPr marL="0" indent="0">
              <a:buNone/>
            </a:pPr>
            <a:r>
              <a:rPr lang="en-US" sz="3600" dirty="0">
                <a:latin typeface="Bookman Old Style" panose="02050604050505020204" pitchFamily="18" charset="0"/>
              </a:rPr>
              <a:t>Examples during pandemic</a:t>
            </a:r>
          </a:p>
          <a:p>
            <a:pPr lvl="1"/>
            <a:r>
              <a:rPr lang="en-US" dirty="0">
                <a:latin typeface="Bookman Old Style" panose="02050604050505020204" pitchFamily="18" charset="0"/>
              </a:rPr>
              <a:t>Obvious is worships – different, times, approaches – New resources: contact Joelle</a:t>
            </a:r>
          </a:p>
          <a:p>
            <a:pPr lvl="1"/>
            <a:r>
              <a:rPr lang="en-US" dirty="0">
                <a:latin typeface="Bookman Old Style" panose="02050604050505020204" pitchFamily="18" charset="0"/>
              </a:rPr>
              <a:t>Church school for adults and children</a:t>
            </a:r>
          </a:p>
          <a:p>
            <a:pPr lvl="1"/>
            <a:r>
              <a:rPr lang="en-US" dirty="0">
                <a:latin typeface="Bookman Old Style" panose="02050604050505020204" pitchFamily="18" charset="0"/>
              </a:rPr>
              <a:t>Kids Book Club </a:t>
            </a:r>
            <a:r>
              <a:rPr lang="en-US" sz="2600" dirty="0">
                <a:latin typeface="Bookman Old Style" panose="02050604050505020204" pitchFamily="18" charset="0"/>
              </a:rPr>
              <a:t>(Karin Peter)</a:t>
            </a:r>
          </a:p>
          <a:p>
            <a:pPr lvl="1"/>
            <a:r>
              <a:rPr lang="en-US" dirty="0">
                <a:latin typeface="Bookman Old Style" panose="02050604050505020204" pitchFamily="18" charset="0"/>
              </a:rPr>
              <a:t>Neighborhood invitations to Zoom events</a:t>
            </a:r>
          </a:p>
          <a:p>
            <a:pPr lvl="1"/>
            <a:r>
              <a:rPr lang="en-US" dirty="0">
                <a:latin typeface="Bookman Old Style" panose="02050604050505020204" pitchFamily="18" charset="0"/>
              </a:rPr>
              <a:t>Invitations to store clerks, etc.</a:t>
            </a:r>
          </a:p>
          <a:p>
            <a:pPr lvl="1"/>
            <a:r>
              <a:rPr lang="en-US" dirty="0">
                <a:latin typeface="Bookman Old Style" panose="02050604050505020204" pitchFamily="18" charset="0"/>
              </a:rPr>
              <a:t>Partnering with nursing homes to provide online prayer support, etc.</a:t>
            </a:r>
          </a:p>
          <a:p>
            <a:pPr lvl="1"/>
            <a:r>
              <a:rPr lang="en-US" dirty="0">
                <a:latin typeface="Bookman Old Style" panose="02050604050505020204" pitchFamily="18" charset="0"/>
              </a:rPr>
              <a:t>Other targeting of elderly for contact online, phone, snail mail, etc.</a:t>
            </a:r>
          </a:p>
          <a:p>
            <a:pPr lvl="1"/>
            <a:r>
              <a:rPr lang="en-US" dirty="0">
                <a:latin typeface="Bookman Old Style" panose="02050604050505020204" pitchFamily="18" charset="0"/>
              </a:rPr>
              <a:t>Tutoring </a:t>
            </a:r>
          </a:p>
          <a:p>
            <a:pPr lvl="1"/>
            <a:r>
              <a:rPr lang="en-US" dirty="0">
                <a:latin typeface="Bookman Old Style" panose="02050604050505020204" pitchFamily="18" charset="0"/>
              </a:rPr>
              <a:t>Online sacrament guidelines </a:t>
            </a:r>
            <a:r>
              <a:rPr lang="en-US" sz="1700" dirty="0">
                <a:latin typeface="Bookman Old Style" panose="02050604050505020204" pitchFamily="18" charset="0"/>
              </a:rPr>
              <a:t>– </a:t>
            </a:r>
          </a:p>
          <a:p>
            <a:pPr marL="0" indent="0">
              <a:buNone/>
            </a:pPr>
            <a:r>
              <a:rPr lang="en-US" sz="2100" dirty="0">
                <a:latin typeface="Bookman Old Style" panose="02050604050505020204" pitchFamily="18" charset="0"/>
              </a:rPr>
              <a:t>          “generously share the invitation, ministries and sacraments”</a:t>
            </a:r>
          </a:p>
          <a:p>
            <a:pPr lvl="1"/>
            <a:r>
              <a:rPr lang="en-US" dirty="0">
                <a:latin typeface="Bookman Old Style" panose="02050604050505020204" pitchFamily="18" charset="0"/>
              </a:rPr>
              <a:t>Again – more examples on web site</a:t>
            </a:r>
          </a:p>
        </p:txBody>
      </p:sp>
    </p:spTree>
    <p:extLst>
      <p:ext uri="{BB962C8B-B14F-4D97-AF65-F5344CB8AC3E}">
        <p14:creationId xmlns:p14="http://schemas.microsoft.com/office/powerpoint/2010/main" val="80731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93CB9-F4A3-431B-A9BE-D3FB4E2C1145}"/>
              </a:ext>
            </a:extLst>
          </p:cNvPr>
          <p:cNvSpPr>
            <a:spLocks noGrp="1"/>
          </p:cNvSpPr>
          <p:nvPr>
            <p:ph idx="1"/>
          </p:nvPr>
        </p:nvSpPr>
        <p:spPr>
          <a:xfrm>
            <a:off x="457200" y="533400"/>
            <a:ext cx="8382000" cy="5943600"/>
          </a:xfrm>
        </p:spPr>
        <p:txBody>
          <a:bodyPr>
            <a:normAutofit/>
          </a:bodyPr>
          <a:lstStyle/>
          <a:p>
            <a:pPr marL="0" indent="0">
              <a:buNone/>
            </a:pPr>
            <a:r>
              <a:rPr lang="en-US" sz="3600" dirty="0">
                <a:latin typeface="Bookman Old Style" panose="02050604050505020204" pitchFamily="18" charset="0"/>
              </a:rPr>
              <a:t>Some from New Expressions collection that could be done online.</a:t>
            </a:r>
          </a:p>
          <a:p>
            <a:pPr marL="0" indent="0">
              <a:buNone/>
            </a:pPr>
            <a:r>
              <a:rPr lang="en-US" sz="800" dirty="0">
                <a:hlinkClick r:id="rId2" action="ppaction://hlinkfile"/>
              </a:rPr>
              <a:t>New Expressions</a:t>
            </a:r>
            <a:endParaRPr lang="en-US" sz="800" dirty="0">
              <a:latin typeface="Bookman Old Style" panose="02050604050505020204" pitchFamily="18" charset="0"/>
            </a:endParaRPr>
          </a:p>
          <a:p>
            <a:pPr marL="0" indent="0">
              <a:buNone/>
            </a:pPr>
            <a:endParaRPr lang="en-US" sz="1800" dirty="0">
              <a:latin typeface="Bookman Old Style" panose="02050604050505020204" pitchFamily="18" charset="0"/>
            </a:endParaRPr>
          </a:p>
          <a:p>
            <a:pPr marL="0" indent="0">
              <a:buNone/>
            </a:pPr>
            <a:r>
              <a:rPr lang="en-US" sz="3600" dirty="0">
                <a:latin typeface="Bookman Old Style" panose="02050604050505020204" pitchFamily="18" charset="0"/>
              </a:rPr>
              <a:t>Possibilities are limited only by our imagination and willingness to try something new!</a:t>
            </a:r>
          </a:p>
          <a:p>
            <a:pPr marL="0" indent="0">
              <a:buNone/>
            </a:pPr>
            <a:endParaRPr lang="en-US" sz="1100" dirty="0">
              <a:latin typeface="Bookman Old Style" panose="02050604050505020204" pitchFamily="18" charset="0"/>
            </a:endParaRPr>
          </a:p>
          <a:p>
            <a:pPr marL="0" indent="0">
              <a:buNone/>
            </a:pPr>
            <a:r>
              <a:rPr lang="en-US" sz="3600" dirty="0">
                <a:effectLst/>
                <a:latin typeface="Bookman Old Style" panose="02050604050505020204" pitchFamily="18" charset="0"/>
                <a:ea typeface="Times New Roman" panose="02020603050405020304" pitchFamily="18" charset="0"/>
                <a:cs typeface="Times New Roman" panose="02020603050405020304" pitchFamily="18" charset="0"/>
              </a:rPr>
              <a:t>165:1c – “Opportunities abound in your daily lives if you choose to see them.”</a:t>
            </a:r>
            <a:endParaRPr lang="en-US" sz="3600" dirty="0">
              <a:latin typeface="Bookman Old Style" panose="02050604050505020204" pitchFamily="18" charset="0"/>
            </a:endParaRPr>
          </a:p>
        </p:txBody>
      </p:sp>
    </p:spTree>
    <p:extLst>
      <p:ext uri="{BB962C8B-B14F-4D97-AF65-F5344CB8AC3E}">
        <p14:creationId xmlns:p14="http://schemas.microsoft.com/office/powerpoint/2010/main" val="279331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D8F07-7128-42C6-8883-564A59EC61E9}"/>
              </a:ext>
            </a:extLst>
          </p:cNvPr>
          <p:cNvSpPr>
            <a:spLocks noGrp="1"/>
          </p:cNvSpPr>
          <p:nvPr>
            <p:ph idx="1"/>
          </p:nvPr>
        </p:nvSpPr>
        <p:spPr/>
        <p:txBody>
          <a:bodyPr>
            <a:normAutofit fontScale="92500" lnSpcReduction="10000"/>
          </a:bodyPr>
          <a:lstStyle/>
          <a:p>
            <a:pPr marL="0" indent="0">
              <a:buNone/>
            </a:pPr>
            <a:r>
              <a:rPr lang="en-US" sz="3600" dirty="0">
                <a:latin typeface="Bookman Old Style" panose="02050604050505020204" pitchFamily="18" charset="0"/>
              </a:rPr>
              <a:t>Online ministries should not go away when the pandemic is over!  These have produced new opportunities to reach people and invite them to Christ!  We need both/and, not either/or!</a:t>
            </a:r>
          </a:p>
          <a:p>
            <a:pPr marL="0" indent="0">
              <a:buNone/>
            </a:pPr>
            <a:endParaRPr lang="en-US" sz="3600" dirty="0">
              <a:latin typeface="Bookman Old Style" panose="02050604050505020204" pitchFamily="18" charset="0"/>
            </a:endParaRPr>
          </a:p>
          <a:p>
            <a:pPr marL="0" indent="0">
              <a:buNone/>
            </a:pPr>
            <a:r>
              <a:rPr lang="en-US" sz="3600" dirty="0">
                <a:latin typeface="Bookman Old Style" panose="02050604050505020204" pitchFamily="18" charset="0"/>
              </a:rPr>
              <a:t>Remember what Paul said:</a:t>
            </a:r>
          </a:p>
          <a:p>
            <a:pPr marL="0" indent="0">
              <a:buNone/>
            </a:pPr>
            <a:r>
              <a:rPr lang="en-US" sz="3600" dirty="0">
                <a:latin typeface="Bookman Old Style" panose="02050604050505020204" pitchFamily="18" charset="0"/>
              </a:rPr>
              <a:t>“. . .that by ALL means I might save some.”</a:t>
            </a:r>
          </a:p>
          <a:p>
            <a:pPr marL="0" indent="0">
              <a:buNone/>
            </a:pPr>
            <a:endParaRPr lang="en-US" dirty="0"/>
          </a:p>
        </p:txBody>
      </p:sp>
    </p:spTree>
    <p:extLst>
      <p:ext uri="{BB962C8B-B14F-4D97-AF65-F5344CB8AC3E}">
        <p14:creationId xmlns:p14="http://schemas.microsoft.com/office/powerpoint/2010/main" val="386750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915DD-4671-49DD-80C1-364ECA97AEDE}"/>
              </a:ext>
            </a:extLst>
          </p:cNvPr>
          <p:cNvSpPr>
            <a:spLocks noGrp="1"/>
          </p:cNvSpPr>
          <p:nvPr>
            <p:ph idx="1"/>
          </p:nvPr>
        </p:nvSpPr>
        <p:spPr/>
        <p:txBody>
          <a:bodyPr>
            <a:normAutofit/>
          </a:bodyPr>
          <a:lstStyle/>
          <a:p>
            <a:pPr marL="0" indent="0">
              <a:buNone/>
            </a:pPr>
            <a:r>
              <a:rPr lang="en-US" sz="3600" dirty="0">
                <a:latin typeface="Bookman Old Style" panose="02050604050505020204" pitchFamily="18" charset="0"/>
              </a:rPr>
              <a:t>If you need assistance in exploring online ministries, contact Apostle Robin Linkhart who is the team lead for the Online Ministries Team.</a:t>
            </a:r>
          </a:p>
        </p:txBody>
      </p:sp>
    </p:spTree>
    <p:extLst>
      <p:ext uri="{BB962C8B-B14F-4D97-AF65-F5344CB8AC3E}">
        <p14:creationId xmlns:p14="http://schemas.microsoft.com/office/powerpoint/2010/main" val="383067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sz="3600" dirty="0">
                <a:latin typeface="Bookman Old Style" panose="02050604050505020204" pitchFamily="18" charset="0"/>
              </a:rPr>
              <a:t>161:1a. Lift up your eyes and fix them on the place beyond the horizon to which you are sent. Journey in trust, assured that the great and marvelous work is for this time and for all time.</a:t>
            </a:r>
          </a:p>
          <a:p>
            <a:pPr marL="0" indent="0" algn="r">
              <a:buNone/>
            </a:pPr>
            <a:endParaRPr lang="en-US" sz="3600" dirty="0">
              <a:latin typeface="Bookman Old Style" panose="02050604050505020204" pitchFamily="18" charset="0"/>
            </a:endParaRPr>
          </a:p>
          <a:p>
            <a:pPr marL="0" indent="0">
              <a:buNone/>
            </a:pPr>
            <a:endParaRPr lang="en-US" sz="3600" dirty="0">
              <a:latin typeface="Bookman Old Style" panose="02050604050505020204" pitchFamily="18" charset="0"/>
            </a:endParaRPr>
          </a:p>
        </p:txBody>
      </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A273BBE1-66BB-408A-8DA6-2AFDDE21462B}"/>
                  </a:ext>
                </a:extLst>
              </p:cNvPr>
              <p:cNvGraphicFramePr>
                <a:graphicFrameLocks noChangeAspect="1"/>
              </p:cNvGraphicFramePr>
              <p:nvPr>
                <p:extLst>
                  <p:ext uri="{D42A27DB-BD31-4B8C-83A1-F6EECF244321}">
                    <p14:modId xmlns:p14="http://schemas.microsoft.com/office/powerpoint/2010/main" val="2911901314"/>
                  </p:ext>
                </p:extLst>
              </p:nvPr>
            </p:nvGraphicFramePr>
            <p:xfrm>
              <a:off x="-3923907" y="2929723"/>
              <a:ext cx="2286000" cy="1714500"/>
            </p:xfrm>
            <a:graphic>
              <a:graphicData uri="http://schemas.microsoft.com/office/powerpoint/2016/slidezoom">
                <pslz:sldZm>
                  <pslz:sldZmObj sldId="288" cId="2664605947">
                    <pslz:zmPr id="{086F2A86-AB75-40EE-9634-2BCD106DFE4F}"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p:pic>
            <p:nvPicPr>
              <p:cNvPr id="5" name="Slide Zoom 4">
                <a:hlinkClick r:id="rId3" action="ppaction://hlinksldjump"/>
                <a:extLst>
                  <a:ext uri="{FF2B5EF4-FFF2-40B4-BE49-F238E27FC236}">
                    <a16:creationId xmlns:a16="http://schemas.microsoft.com/office/drawing/2014/main" id="{A273BBE1-66BB-408A-8DA6-2AFDDE21462B}"/>
                  </a:ext>
                </a:extLst>
              </p:cNvPr>
              <p:cNvPicPr>
                <a:picLocks noGrp="1" noRot="1" noChangeAspect="1" noMove="1" noResize="1" noEditPoints="1" noAdjustHandles="1" noChangeArrowheads="1" noChangeShapeType="1"/>
              </p:cNvPicPr>
              <p:nvPr/>
            </p:nvPicPr>
            <p:blipFill>
              <a:blip r:embed="rId2"/>
              <a:stretch>
                <a:fillRect/>
              </a:stretch>
            </p:blipFill>
            <p:spPr>
              <a:xfrm>
                <a:off x="-3923907" y="2929723"/>
                <a:ext cx="2286000" cy="1714500"/>
              </a:xfrm>
              <a:prstGeom prst="rect">
                <a:avLst/>
              </a:prstGeom>
            </p:spPr>
          </p:pic>
        </mc:Fallback>
      </mc:AlternateContent>
    </p:spTree>
    <p:extLst>
      <p:ext uri="{BB962C8B-B14F-4D97-AF65-F5344CB8AC3E}">
        <p14:creationId xmlns:p14="http://schemas.microsoft.com/office/powerpoint/2010/main" val="266460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10000"/>
          </a:bodyPr>
          <a:lstStyle/>
          <a:p>
            <a:pPr marL="0" indent="0">
              <a:buNone/>
            </a:pPr>
            <a:r>
              <a:rPr lang="en-US" sz="3600" dirty="0">
                <a:latin typeface="Bookman Old Style" panose="02050604050505020204" pitchFamily="18" charset="0"/>
              </a:rPr>
              <a:t>Discernment helps for new expressions whether online or in person</a:t>
            </a:r>
          </a:p>
          <a:p>
            <a:pPr marL="0" indent="0">
              <a:buNone/>
            </a:pPr>
            <a:endParaRPr lang="en-US" sz="1800" dirty="0">
              <a:latin typeface="Bookman Old Style" panose="02050604050505020204" pitchFamily="18" charset="0"/>
            </a:endParaRPr>
          </a:p>
          <a:p>
            <a:pPr lvl="1"/>
            <a:r>
              <a:rPr lang="en-US" sz="3200" dirty="0">
                <a:latin typeface="Bookman Old Style" panose="02050604050505020204" pitchFamily="18" charset="0"/>
              </a:rPr>
              <a:t>Percept </a:t>
            </a:r>
            <a:endParaRPr lang="en-US" sz="2000" dirty="0">
              <a:latin typeface="Bookman Old Style" panose="02050604050505020204" pitchFamily="18" charset="0"/>
            </a:endParaRPr>
          </a:p>
          <a:p>
            <a:pPr lvl="1"/>
            <a:r>
              <a:rPr lang="en-US" sz="3200" dirty="0">
                <a:latin typeface="Bookman Old Style" panose="02050604050505020204" pitchFamily="18" charset="0"/>
              </a:rPr>
              <a:t>Community Survey </a:t>
            </a:r>
            <a:endParaRPr lang="en-US" sz="2000" dirty="0">
              <a:latin typeface="Bookman Old Style" panose="02050604050505020204" pitchFamily="18" charset="0"/>
            </a:endParaRPr>
          </a:p>
          <a:p>
            <a:pPr lvl="1"/>
            <a:r>
              <a:rPr lang="en-US" sz="3200" dirty="0">
                <a:latin typeface="Bookman Old Style" panose="02050604050505020204" pitchFamily="18" charset="0"/>
              </a:rPr>
              <a:t>“Individual and Communal Discernment Guide” </a:t>
            </a:r>
          </a:p>
          <a:p>
            <a:pPr lvl="1"/>
            <a:r>
              <a:rPr lang="en-US" sz="3200" dirty="0">
                <a:latin typeface="Bookman Old Style" panose="02050604050505020204" pitchFamily="18" charset="0"/>
              </a:rPr>
              <a:t>“The Justice Primer”</a:t>
            </a:r>
          </a:p>
          <a:p>
            <a:pPr lvl="1"/>
            <a:r>
              <a:rPr lang="en-US" sz="3200" dirty="0" err="1">
                <a:latin typeface="Bookman Old Style" panose="02050604050505020204" pitchFamily="18" charset="0"/>
              </a:rPr>
              <a:t>Barna</a:t>
            </a:r>
            <a:r>
              <a:rPr lang="en-US" sz="3200" dirty="0">
                <a:latin typeface="Bookman Old Style" panose="02050604050505020204" pitchFamily="18" charset="0"/>
              </a:rPr>
              <a:t>, Alban at Duke, Outreach Magazine, </a:t>
            </a:r>
            <a:r>
              <a:rPr lang="en-US" sz="3200" dirty="0" err="1">
                <a:latin typeface="Bookman Old Style" panose="02050604050505020204" pitchFamily="18" charset="0"/>
              </a:rPr>
              <a:t>Netresults</a:t>
            </a:r>
            <a:r>
              <a:rPr lang="en-US" sz="3200" dirty="0">
                <a:latin typeface="Bookman Old Style" panose="02050604050505020204" pitchFamily="18" charset="0"/>
              </a:rPr>
              <a:t>, many others</a:t>
            </a:r>
          </a:p>
        </p:txBody>
      </p:sp>
    </p:spTree>
    <p:extLst>
      <p:ext uri="{BB962C8B-B14F-4D97-AF65-F5344CB8AC3E}">
        <p14:creationId xmlns:p14="http://schemas.microsoft.com/office/powerpoint/2010/main" val="27724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F5377-F305-494E-8D75-8B79CDC65BEC}"/>
              </a:ext>
            </a:extLst>
          </p:cNvPr>
          <p:cNvSpPr>
            <a:spLocks noGrp="1"/>
          </p:cNvSpPr>
          <p:nvPr>
            <p:ph idx="1"/>
          </p:nvPr>
        </p:nvSpPr>
        <p:spPr/>
        <p:txBody>
          <a:bodyPr>
            <a:normAutofit/>
          </a:bodyPr>
          <a:lstStyle/>
          <a:p>
            <a:pPr marL="0" indent="0" algn="ctr">
              <a:buNone/>
            </a:pPr>
            <a:r>
              <a:rPr lang="en-US" sz="4000" dirty="0">
                <a:latin typeface="Bookman Old Style" panose="02050604050505020204" pitchFamily="18" charset="0"/>
              </a:rPr>
              <a:t>A word about homeostasis.</a:t>
            </a:r>
          </a:p>
        </p:txBody>
      </p:sp>
    </p:spTree>
    <p:extLst>
      <p:ext uri="{BB962C8B-B14F-4D97-AF65-F5344CB8AC3E}">
        <p14:creationId xmlns:p14="http://schemas.microsoft.com/office/powerpoint/2010/main" val="426330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F5377-F305-494E-8D75-8B79CDC65BEC}"/>
              </a:ext>
            </a:extLst>
          </p:cNvPr>
          <p:cNvSpPr>
            <a:spLocks noGrp="1"/>
          </p:cNvSpPr>
          <p:nvPr>
            <p:ph idx="1"/>
          </p:nvPr>
        </p:nvSpPr>
        <p:spPr/>
        <p:txBody>
          <a:bodyPr>
            <a:normAutofit/>
          </a:bodyPr>
          <a:lstStyle/>
          <a:p>
            <a:pPr marL="0" indent="0" algn="ctr">
              <a:buNone/>
            </a:pPr>
            <a:endParaRPr lang="en-US" sz="4000" dirty="0">
              <a:latin typeface="Bookman Old Style" panose="02050604050505020204" pitchFamily="18" charset="0"/>
            </a:endParaRPr>
          </a:p>
          <a:p>
            <a:pPr marL="0" indent="0" algn="ctr">
              <a:buNone/>
            </a:pPr>
            <a:r>
              <a:rPr lang="en-US" sz="4800" dirty="0">
                <a:latin typeface="Bookman Old Style" panose="02050604050505020204" pitchFamily="18" charset="0"/>
              </a:rPr>
              <a:t>Q &amp; A</a:t>
            </a:r>
          </a:p>
        </p:txBody>
      </p:sp>
    </p:spTree>
    <p:extLst>
      <p:ext uri="{BB962C8B-B14F-4D97-AF65-F5344CB8AC3E}">
        <p14:creationId xmlns:p14="http://schemas.microsoft.com/office/powerpoint/2010/main" val="261386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a:bodyPr>
          <a:lstStyle/>
          <a:p>
            <a:pPr marL="0" indent="0">
              <a:buNone/>
            </a:pPr>
            <a:r>
              <a:rPr lang="en-US" sz="3600" dirty="0">
                <a:latin typeface="Bookman Old Style" panose="02050604050505020204" pitchFamily="18" charset="0"/>
              </a:rPr>
              <a:t>162:8c. Continue your journey, O people of the Restoration. You have been blessed thus far but </a:t>
            </a:r>
            <a:r>
              <a:rPr lang="en-US" sz="3600" b="1" dirty="0">
                <a:latin typeface="Bookman Old Style" panose="02050604050505020204" pitchFamily="18" charset="0"/>
              </a:rPr>
              <a:t>there is so much yet to see, so much yet to do</a:t>
            </a:r>
            <a:r>
              <a:rPr lang="en-US" sz="3600" dirty="0">
                <a:latin typeface="Bookman Old Style" panose="02050604050505020204" pitchFamily="18" charset="0"/>
              </a:rPr>
              <a:t>. Go forth with confidence and live prophetically as a people who have been loved, and who now courageously choose to love others in the name of the One you serve. Amen.</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23237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indent="0">
              <a:buNone/>
            </a:pPr>
            <a:r>
              <a:rPr lang="en-US" sz="3600" dirty="0">
                <a:latin typeface="Bookman Old Style" panose="02050604050505020204" pitchFamily="18" charset="0"/>
              </a:rPr>
              <a:t>163:1. “Community of Christ,” your name, given as a divine blessing, is your identity and calling. If you will discern and embrace its full meaning, you will not only discover your future, you will become a blessing to the whole creation. Do not be afraid to go where it beckons you to go.”</a:t>
            </a:r>
          </a:p>
          <a:p>
            <a:pPr marL="0" indent="0">
              <a:buNone/>
            </a:pPr>
            <a:endParaRPr lang="en-US" sz="3000" dirty="0">
              <a:latin typeface="Bookman Old Style" panose="02050604050505020204" pitchFamily="18" charset="0"/>
            </a:endParaRPr>
          </a:p>
        </p:txBody>
      </p:sp>
    </p:spTree>
    <p:extLst>
      <p:ext uri="{BB962C8B-B14F-4D97-AF65-F5344CB8AC3E}">
        <p14:creationId xmlns:p14="http://schemas.microsoft.com/office/powerpoint/2010/main" val="392680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lgn="ctr">
              <a:buNone/>
            </a:pPr>
            <a:r>
              <a:rPr lang="en-US" sz="4800" dirty="0">
                <a:latin typeface="Bookman Old Style" panose="02050604050505020204" pitchFamily="18" charset="0"/>
              </a:rPr>
              <a:t>Are you ready to look beyond the horizon?</a:t>
            </a:r>
          </a:p>
          <a:p>
            <a:pPr marL="0" indent="0" algn="ctr">
              <a:buNone/>
            </a:pPr>
            <a:r>
              <a:rPr lang="en-US" sz="4800" dirty="0">
                <a:latin typeface="Bookman Old Style" panose="02050604050505020204" pitchFamily="18" charset="0"/>
              </a:rPr>
              <a:t> </a:t>
            </a:r>
          </a:p>
          <a:p>
            <a:pPr marL="0" indent="0" algn="ctr">
              <a:buNone/>
            </a:pPr>
            <a:r>
              <a:rPr lang="en-US" sz="4800" dirty="0">
                <a:latin typeface="Bookman Old Style" panose="02050604050505020204" pitchFamily="18" charset="0"/>
              </a:rPr>
              <a:t>Are you ready to birth something new?</a:t>
            </a:r>
          </a:p>
        </p:txBody>
      </p:sp>
    </p:spTree>
    <p:extLst>
      <p:ext uri="{BB962C8B-B14F-4D97-AF65-F5344CB8AC3E}">
        <p14:creationId xmlns:p14="http://schemas.microsoft.com/office/powerpoint/2010/main" val="41362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CD390-475D-4435-B6D0-731D8907AFB9}"/>
              </a:ext>
            </a:extLst>
          </p:cNvPr>
          <p:cNvSpPr>
            <a:spLocks noGrp="1"/>
          </p:cNvSpPr>
          <p:nvPr>
            <p:ph idx="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Baby Ducks’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First Flight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a:hlinkClick r:id="rId2"/>
              </a:rPr>
              <a:t>https://www.youtube.com/watch?v=_IXYvVEXIpY</a:t>
            </a:r>
            <a:r>
              <a:rPr lang="en-US" sz="2400" dirty="0"/>
              <a:t> </a:t>
            </a:r>
          </a:p>
        </p:txBody>
      </p:sp>
    </p:spTree>
    <p:extLst>
      <p:ext uri="{BB962C8B-B14F-4D97-AF65-F5344CB8AC3E}">
        <p14:creationId xmlns:p14="http://schemas.microsoft.com/office/powerpoint/2010/main" val="3553616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451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91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CD390-475D-4435-B6D0-731D8907AFB9}"/>
              </a:ext>
            </a:extLst>
          </p:cNvPr>
          <p:cNvSpPr>
            <a:spLocks noGrp="1"/>
          </p:cNvSpPr>
          <p:nvPr>
            <p:ph idx="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Baby Ducks’</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First Flight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a:hlinkClick r:id="rId2"/>
              </a:rPr>
              <a:t>https://www.youtube.com/watch?v=_IXYvVEXIpY</a:t>
            </a:r>
            <a:r>
              <a:rPr lang="en-US" sz="2400" dirty="0"/>
              <a:t> </a:t>
            </a:r>
          </a:p>
        </p:txBody>
      </p:sp>
    </p:spTree>
    <p:extLst>
      <p:ext uri="{BB962C8B-B14F-4D97-AF65-F5344CB8AC3E}">
        <p14:creationId xmlns:p14="http://schemas.microsoft.com/office/powerpoint/2010/main" val="186687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13055"/>
          </a:xfrm>
        </p:spPr>
        <p:txBody>
          <a:bodyPr>
            <a:normAutofit/>
          </a:bodyPr>
          <a:lstStyle/>
          <a:p>
            <a:pPr marL="0" indent="0">
              <a:buNone/>
            </a:pPr>
            <a:r>
              <a:rPr lang="en-US" sz="3600" dirty="0">
                <a:latin typeface="Bookman Old Style" panose="02050604050505020204" pitchFamily="18" charset="0"/>
              </a:rPr>
              <a:t>162:2c. </a:t>
            </a:r>
            <a:r>
              <a:rPr lang="en-US" sz="3600" i="1" dirty="0">
                <a:latin typeface="Bookman Old Style" panose="02050604050505020204" pitchFamily="18" charset="0"/>
              </a:rPr>
              <a:t>“As a prophetic people you are called, under the direction of the spiritual authorities and with the common consent of the people, to discern the divine will for your own time and in the places where you serve. You live in a world with new challenges, and that world will require </a:t>
            </a:r>
            <a:r>
              <a:rPr lang="en-US" sz="3600" b="1" i="1" dirty="0">
                <a:latin typeface="Bookman Old Style" panose="02050604050505020204" pitchFamily="18" charset="0"/>
              </a:rPr>
              <a:t>new forms of ministry</a:t>
            </a:r>
            <a:r>
              <a:rPr lang="en-US" sz="3600" dirty="0">
                <a:latin typeface="Bookman Old Style" panose="02050604050505020204" pitchFamily="18" charset="0"/>
              </a:rPr>
              <a:t>. </a:t>
            </a:r>
          </a:p>
        </p:txBody>
      </p:sp>
    </p:spTree>
    <p:extLst>
      <p:ext uri="{BB962C8B-B14F-4D97-AF65-F5344CB8AC3E}">
        <p14:creationId xmlns:p14="http://schemas.microsoft.com/office/powerpoint/2010/main" val="386901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marL="0" indent="0">
              <a:buNone/>
            </a:pPr>
            <a:r>
              <a:rPr lang="en-US" sz="3600" dirty="0">
                <a:latin typeface="Bookman Old Style" panose="02050604050505020204" pitchFamily="18" charset="0"/>
              </a:rPr>
              <a:t>162:2e. Again you are reminded that this community was divinely called into being. The spirit of the Restoration is not locked in one moment of time, but is instead the call to every generation to witness to essential truths </a:t>
            </a:r>
            <a:r>
              <a:rPr lang="en-US" sz="3600" b="1" i="1" dirty="0">
                <a:latin typeface="Bookman Old Style" panose="02050604050505020204" pitchFamily="18" charset="0"/>
              </a:rPr>
              <a:t>in its own language and form</a:t>
            </a:r>
            <a:r>
              <a:rPr lang="en-US" sz="3600" dirty="0">
                <a:latin typeface="Bookman Old Style" panose="02050604050505020204" pitchFamily="18" charset="0"/>
              </a:rPr>
              <a:t>. Let the Spirit breathe.</a:t>
            </a:r>
            <a:endParaRPr lang="en-US" dirty="0">
              <a:latin typeface="Bookman Old Style" panose="02050604050505020204" pitchFamily="18" charset="0"/>
            </a:endParaRPr>
          </a:p>
        </p:txBody>
      </p:sp>
    </p:spTree>
    <p:extLst>
      <p:ext uri="{BB962C8B-B14F-4D97-AF65-F5344CB8AC3E}">
        <p14:creationId xmlns:p14="http://schemas.microsoft.com/office/powerpoint/2010/main" val="299495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422F5-8AE5-43EE-B48F-30047632D620}"/>
              </a:ext>
            </a:extLst>
          </p:cNvPr>
          <p:cNvSpPr>
            <a:spLocks noGrp="1"/>
          </p:cNvSpPr>
          <p:nvPr>
            <p:ph idx="1"/>
          </p:nvPr>
        </p:nvSpPr>
        <p:spPr>
          <a:xfrm>
            <a:off x="457200" y="381000"/>
            <a:ext cx="8229600" cy="5745163"/>
          </a:xfrm>
        </p:spPr>
        <p:txBody>
          <a:bodyPr>
            <a:noAutofit/>
          </a:bodyPr>
          <a:lstStyle/>
          <a:p>
            <a:pPr marL="0" indent="0">
              <a:buNone/>
            </a:pPr>
            <a:r>
              <a:rPr lang="en-US" sz="3400" dirty="0">
                <a:latin typeface="Bookman Old Style" panose="02050604050505020204" pitchFamily="18" charset="0"/>
              </a:rPr>
              <a:t>162:7d. The call to respond is urgent. Look to the needs of your own congregations, but </a:t>
            </a:r>
            <a:r>
              <a:rPr lang="en-US" sz="3400" b="1" dirty="0">
                <a:latin typeface="Bookman Old Style" panose="02050604050505020204" pitchFamily="18" charset="0"/>
              </a:rPr>
              <a:t>look also beyond your walls to the far-flung places where the church must go</a:t>
            </a:r>
            <a:r>
              <a:rPr lang="en-US" sz="3400" dirty="0">
                <a:latin typeface="Bookman Old Style" panose="02050604050505020204" pitchFamily="18" charset="0"/>
              </a:rPr>
              <a:t>. Each disciple needs a spiritual home. You are called to build that home and care for it, but also to share equally in the outreaching ministries of the church. In that way the gospel may be sent to other souls also yearning for a spiritual resting place.</a:t>
            </a:r>
          </a:p>
        </p:txBody>
      </p:sp>
    </p:spTree>
    <p:extLst>
      <p:ext uri="{BB962C8B-B14F-4D97-AF65-F5344CB8AC3E}">
        <p14:creationId xmlns:p14="http://schemas.microsoft.com/office/powerpoint/2010/main" val="204396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noAutofit/>
          </a:bodyPr>
          <a:lstStyle/>
          <a:p>
            <a:pPr marL="0" indent="0">
              <a:buNone/>
            </a:pPr>
            <a:r>
              <a:rPr lang="en-US" sz="3400" dirty="0">
                <a:latin typeface="Bookman Old Style" panose="02050604050505020204" pitchFamily="18" charset="0"/>
              </a:rPr>
              <a:t>165:1f. Continue to align your priorities with local and worldwide church efforts to move the initiatives forward. </a:t>
            </a:r>
            <a:r>
              <a:rPr lang="en-US" sz="3400" b="1" dirty="0">
                <a:latin typeface="Bookman Old Style" panose="02050604050505020204" pitchFamily="18" charset="0"/>
              </a:rPr>
              <a:t>Additional innovative approaches</a:t>
            </a:r>
            <a:r>
              <a:rPr lang="en-US" sz="3400" dirty="0">
                <a:latin typeface="Bookman Old Style" panose="02050604050505020204" pitchFamily="18" charset="0"/>
              </a:rPr>
              <a:t> to coordinating congregational life and supporting groups of disciples and seekers are needed to address mission opportunities in a changing world.</a:t>
            </a:r>
          </a:p>
          <a:p>
            <a:pPr marL="0" indent="0">
              <a:buNone/>
            </a:pPr>
            <a:r>
              <a:rPr lang="en-US" sz="3400" dirty="0">
                <a:latin typeface="Bookman Old Style" panose="02050604050505020204" pitchFamily="18" charset="0"/>
              </a:rPr>
              <a:t>						</a:t>
            </a:r>
          </a:p>
        </p:txBody>
      </p:sp>
    </p:spTree>
    <p:extLst>
      <p:ext uri="{BB962C8B-B14F-4D97-AF65-F5344CB8AC3E}">
        <p14:creationId xmlns:p14="http://schemas.microsoft.com/office/powerpoint/2010/main" val="390270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09ECB-8207-40D3-9226-DC20C48B5C03}"/>
              </a:ext>
            </a:extLst>
          </p:cNvPr>
          <p:cNvSpPr>
            <a:spLocks noGrp="1"/>
          </p:cNvSpPr>
          <p:nvPr>
            <p:ph idx="1"/>
          </p:nvPr>
        </p:nvSpPr>
        <p:spPr>
          <a:xfrm>
            <a:off x="457200" y="381000"/>
            <a:ext cx="8229600" cy="5745163"/>
          </a:xfrm>
        </p:spPr>
        <p:txBody>
          <a:bodyPr>
            <a:normAutofit lnSpcReduction="10000"/>
          </a:bodyPr>
          <a:lstStyle/>
          <a:p>
            <a:pPr marL="0" indent="0">
              <a:buNone/>
            </a:pPr>
            <a:r>
              <a:rPr lang="en-US" sz="3600" dirty="0">
                <a:latin typeface="Bookman Old Style" panose="02050604050505020204" pitchFamily="18" charset="0"/>
              </a:rPr>
              <a:t>How can/should we live out this counsel to explore new expressions of ministry?  Covid-19 has forced us to try new things, but we have been called to this since long before the pandemic.</a:t>
            </a:r>
          </a:p>
          <a:p>
            <a:pPr marL="0" indent="0">
              <a:buNone/>
            </a:pPr>
            <a:endParaRPr lang="en-US" sz="3600" dirty="0">
              <a:latin typeface="Bookman Old Style" panose="02050604050505020204" pitchFamily="18" charset="0"/>
            </a:endParaRPr>
          </a:p>
          <a:p>
            <a:pPr marL="0" indent="0">
              <a:buNone/>
            </a:pPr>
            <a:r>
              <a:rPr lang="en-US" sz="3600" dirty="0">
                <a:latin typeface="Bookman Old Style" panose="02050604050505020204" pitchFamily="18" charset="0"/>
              </a:rPr>
              <a:t>We are going to look at several models and specific ideas, including online ministries.</a:t>
            </a:r>
          </a:p>
        </p:txBody>
      </p:sp>
    </p:spTree>
    <p:extLst>
      <p:ext uri="{BB962C8B-B14F-4D97-AF65-F5344CB8AC3E}">
        <p14:creationId xmlns:p14="http://schemas.microsoft.com/office/powerpoint/2010/main" val="14777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CFCD56-18ED-42A3-9B65-372D5F452AA2}"/>
              </a:ext>
            </a:extLst>
          </p:cNvPr>
          <p:cNvSpPr>
            <a:spLocks noGrp="1"/>
          </p:cNvSpPr>
          <p:nvPr>
            <p:ph idx="1"/>
          </p:nvPr>
        </p:nvSpPr>
        <p:spPr>
          <a:xfrm>
            <a:off x="457200" y="685800"/>
            <a:ext cx="8229600" cy="5715000"/>
          </a:xfrm>
        </p:spPr>
        <p:txBody>
          <a:bodyPr>
            <a:normAutofit lnSpcReduction="10000"/>
          </a:bodyPr>
          <a:lstStyle/>
          <a:p>
            <a:pPr marL="0" indent="0">
              <a:buNone/>
            </a:pPr>
            <a:r>
              <a:rPr lang="en-US" sz="3600" dirty="0">
                <a:latin typeface="Bookman Old Style" panose="02050604050505020204" pitchFamily="18" charset="0"/>
              </a:rPr>
              <a:t>The Jesus model</a:t>
            </a:r>
          </a:p>
          <a:p>
            <a:pPr lvl="1"/>
            <a:r>
              <a:rPr lang="en-US" sz="3200" dirty="0">
                <a:latin typeface="Bookman Old Style" panose="02050604050505020204" pitchFamily="18" charset="0"/>
              </a:rPr>
              <a:t>He </a:t>
            </a:r>
            <a:r>
              <a:rPr lang="en-US" sz="3200" i="1" u="sng" dirty="0">
                <a:latin typeface="Bookman Old Style" panose="02050604050505020204" pitchFamily="18" charset="0"/>
              </a:rPr>
              <a:t>went</a:t>
            </a:r>
            <a:r>
              <a:rPr lang="en-US" sz="3200" dirty="0">
                <a:latin typeface="Bookman Old Style" panose="02050604050505020204" pitchFamily="18" charset="0"/>
              </a:rPr>
              <a:t> out to the people . . .</a:t>
            </a:r>
          </a:p>
          <a:p>
            <a:pPr lvl="1"/>
            <a:r>
              <a:rPr lang="en-US" sz="3200" dirty="0">
                <a:latin typeface="Bookman Old Style" panose="02050604050505020204" pitchFamily="18" charset="0"/>
              </a:rPr>
              <a:t>He spoke in ways that reached people . . .</a:t>
            </a:r>
          </a:p>
          <a:p>
            <a:pPr lvl="1"/>
            <a:r>
              <a:rPr lang="en-US" sz="3200" dirty="0">
                <a:latin typeface="Bookman Old Style" panose="02050604050505020204" pitchFamily="18" charset="0"/>
              </a:rPr>
              <a:t>He proclaimed what we know as the Great Commission</a:t>
            </a:r>
          </a:p>
          <a:p>
            <a:pPr lvl="2"/>
            <a:r>
              <a:rPr lang="en-US" sz="3200" b="1" i="1" dirty="0">
                <a:latin typeface="Bookman Old Style" panose="02050604050505020204" pitchFamily="18" charset="0"/>
              </a:rPr>
              <a:t>Go</a:t>
            </a:r>
            <a:r>
              <a:rPr lang="en-US" dirty="0">
                <a:latin typeface="Bookman Old Style" panose="02050604050505020204" pitchFamily="18" charset="0"/>
              </a:rPr>
              <a:t> therefore and make disciples of all nations, baptizing them in the name of the Father and of the Son and of the Holy Spirit, and teaching them to obey everything that I have commanded you. And remember, I am with you always, to the end of the age. </a:t>
            </a:r>
          </a:p>
          <a:p>
            <a:pPr marL="914400" lvl="2" indent="0">
              <a:buNone/>
            </a:pPr>
            <a:r>
              <a:rPr lang="en-US" dirty="0">
                <a:latin typeface="Bookman Old Style" panose="02050604050505020204" pitchFamily="18" charset="0"/>
              </a:rPr>
              <a:t>				</a:t>
            </a:r>
            <a:r>
              <a:rPr lang="en-US" sz="2000" dirty="0">
                <a:latin typeface="Bookman Old Style" panose="02050604050505020204" pitchFamily="18" charset="0"/>
              </a:rPr>
              <a:t>--Matt 28:19-20 (NRSV)</a:t>
            </a:r>
          </a:p>
          <a:p>
            <a:pPr lvl="1"/>
            <a:endParaRPr lang="en-US" sz="3200" dirty="0">
              <a:latin typeface="Bookman Old Style" panose="02050604050505020204" pitchFamily="18" charset="0"/>
            </a:endParaRPr>
          </a:p>
        </p:txBody>
      </p:sp>
    </p:spTree>
    <p:extLst>
      <p:ext uri="{BB962C8B-B14F-4D97-AF65-F5344CB8AC3E}">
        <p14:creationId xmlns:p14="http://schemas.microsoft.com/office/powerpoint/2010/main" val="15219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6727</TotalTime>
  <Words>1611</Words>
  <Application>Microsoft Office PowerPoint</Application>
  <PresentationFormat>On-screen Show (4:3)</PresentationFormat>
  <Paragraphs>125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Bookman Old Style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Community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JSW</dc:creator>
  <cp:lastModifiedBy>Debbie Bartlett</cp:lastModifiedBy>
  <cp:revision>101</cp:revision>
  <dcterms:created xsi:type="dcterms:W3CDTF">2018-06-13T22:26:46Z</dcterms:created>
  <dcterms:modified xsi:type="dcterms:W3CDTF">2022-05-03T14:58:12Z</dcterms:modified>
</cp:coreProperties>
</file>